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747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839"/>
            <a:ext cx="13652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44983" y="2803721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FFFF00"/>
                </a:solidFill>
              </a:rPr>
              <a:t>Dr. </a:t>
            </a:r>
            <a:r>
              <a:rPr lang="en-US" sz="3600" b="1" dirty="0" err="1" smtClean="0">
                <a:solidFill>
                  <a:srgbClr val="FFFF00"/>
                </a:solidFill>
              </a:rPr>
              <a:t>Hiba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Shakir</a:t>
            </a:r>
            <a:r>
              <a:rPr lang="en-US" sz="3600" b="1" dirty="0" smtClean="0">
                <a:solidFill>
                  <a:srgbClr val="FFFF00"/>
                </a:solidFill>
              </a:rPr>
              <a:t> Ahmed</a:t>
            </a:r>
          </a:p>
          <a:p>
            <a:pPr lvl="0" algn="ctr"/>
            <a:r>
              <a:rPr lang="en-US" sz="3600" b="1" dirty="0" smtClean="0">
                <a:solidFill>
                  <a:srgbClr val="FFFF00"/>
                </a:solidFill>
              </a:rPr>
              <a:t>Microbiology / </a:t>
            </a:r>
            <a:r>
              <a:rPr lang="en-US" sz="3600" b="1" dirty="0">
                <a:solidFill>
                  <a:srgbClr val="FFFF00"/>
                </a:solidFill>
              </a:rPr>
              <a:t>C</a:t>
            </a:r>
            <a:r>
              <a:rPr lang="en-US" sz="3600" b="1" dirty="0" smtClean="0">
                <a:solidFill>
                  <a:srgbClr val="FFFF00"/>
                </a:solidFill>
              </a:rPr>
              <a:t>linical Immunology</a:t>
            </a:r>
            <a:endParaRPr lang="ar-IQ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3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(+) RNA enter to cell               used directly as m RNA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 protein are synthesized from mRNA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In addition (+) strand are transcribed to form(-) sense strand which in turn produce more (+) strands to produce more viral genes. Further cycles of transcription occur                   large no. of (+)strands packaging into </a:t>
            </a:r>
            <a:r>
              <a:rPr lang="en-US" dirty="0" err="1">
                <a:ea typeface="Calibri"/>
                <a:cs typeface="Times New Roman"/>
              </a:rPr>
              <a:t>virions</a:t>
            </a:r>
            <a:r>
              <a:rPr lang="en-US" dirty="0">
                <a:ea typeface="Calibri"/>
                <a:cs typeface="Times New Roman"/>
              </a:rPr>
              <a:t>.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457200"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Arial"/>
              </a:rPr>
              <a:t>2- Single strand RNA of negative polarity (-</a:t>
            </a:r>
            <a:r>
              <a:rPr lang="en-US" dirty="0" err="1">
                <a:ea typeface="Calibri"/>
                <a:cs typeface="Arial"/>
              </a:rPr>
              <a:t>ve</a:t>
            </a:r>
            <a:r>
              <a:rPr lang="en-US" dirty="0">
                <a:ea typeface="Calibri"/>
                <a:cs typeface="Arial"/>
              </a:rPr>
              <a:t> sense RNA ):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Arial"/>
              </a:rPr>
              <a:t>An </a:t>
            </a:r>
            <a:r>
              <a:rPr lang="en-US" b="1" dirty="0">
                <a:ea typeface="Calibri"/>
                <a:cs typeface="Arial"/>
              </a:rPr>
              <a:t>mRNA must be transcribed </a:t>
            </a:r>
            <a:r>
              <a:rPr lang="en-US" dirty="0">
                <a:ea typeface="Calibri"/>
                <a:cs typeface="Arial"/>
              </a:rPr>
              <a:t>by using the negative strand as a template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/>
            <a:r>
              <a:rPr lang="en-US" dirty="0">
                <a:ea typeface="Calibri"/>
              </a:rPr>
              <a:t>The virus carries its own RNA –dependent RNA polymerase </a:t>
            </a:r>
            <a:r>
              <a:rPr lang="en-US" dirty="0" err="1">
                <a:ea typeface="Calibri"/>
              </a:rPr>
              <a:t>e.g</a:t>
            </a:r>
            <a:r>
              <a:rPr lang="en-US" dirty="0">
                <a:ea typeface="Calibri"/>
              </a:rPr>
              <a:t> Influenza virus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2799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Arial"/>
              </a:rPr>
              <a:t>(-) sense :</a:t>
            </a:r>
            <a:r>
              <a:rPr lang="en-US" dirty="0" err="1">
                <a:ea typeface="Calibri"/>
                <a:cs typeface="Arial"/>
              </a:rPr>
              <a:t>ss</a:t>
            </a:r>
            <a:r>
              <a:rPr lang="en-US" dirty="0">
                <a:ea typeface="Calibri"/>
                <a:cs typeface="Arial"/>
              </a:rPr>
              <a:t> RNA genome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(–)RNA enter the cell and can not used directly as mRNA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 (-) strand is transcribed by viral RNA polymerase to (+) strand  and than used directly as mRNA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proteins are synthesized from mRNA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In addition, new (-) strand are transcribed from the resulting (+)sense strand to produce more viral genome for packaging into capsids to form viral progeny.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Rabies : replication occur in cytoplasm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In others </a:t>
            </a:r>
            <a:r>
              <a:rPr lang="en-US" dirty="0" err="1">
                <a:ea typeface="Calibri"/>
                <a:cs typeface="Times New Roman"/>
              </a:rPr>
              <a:t>e.g</a:t>
            </a:r>
            <a:r>
              <a:rPr lang="en-US" dirty="0">
                <a:ea typeface="Calibri"/>
                <a:cs typeface="Times New Roman"/>
              </a:rPr>
              <a:t> Influenza : replication occurs in nucleus. </a:t>
            </a:r>
            <a:endParaRPr lang="en-US" sz="1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358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781800" cy="1600200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sz="1400" dirty="0">
                <a:latin typeface="Times New Roman"/>
                <a:ea typeface="Calibri"/>
                <a:cs typeface="Arial"/>
              </a:rPr>
              <a:t>3</a:t>
            </a:r>
            <a:r>
              <a:rPr lang="en-US" sz="1400" b="1" dirty="0">
                <a:latin typeface="Times New Roman"/>
                <a:ea typeface="Calibri"/>
                <a:cs typeface="Arial"/>
              </a:rPr>
              <a:t>- Single strand RNA of positive polarity (</a:t>
            </a:r>
            <a:r>
              <a:rPr lang="en-US" sz="1400" b="1" dirty="0" err="1">
                <a:latin typeface="Times New Roman"/>
                <a:ea typeface="Calibri"/>
                <a:cs typeface="Arial"/>
              </a:rPr>
              <a:t>ss</a:t>
            </a:r>
            <a:r>
              <a:rPr lang="en-US" sz="1400" b="1" dirty="0">
                <a:latin typeface="Times New Roman"/>
                <a:ea typeface="Calibri"/>
                <a:cs typeface="Arial"/>
              </a:rPr>
              <a:t> RNA + sense)</a:t>
            </a:r>
            <a:r>
              <a:rPr lang="en-US" sz="1400" dirty="0">
                <a:latin typeface="Times New Roman"/>
                <a:ea typeface="Calibri"/>
                <a:cs typeface="Arial"/>
              </a:rPr>
              <a:t>: The RNA transcribed to double- strand DNA by the RNA – dependent </a:t>
            </a:r>
            <a:r>
              <a:rPr lang="en-US" sz="1400" b="1" dirty="0">
                <a:latin typeface="Times New Roman"/>
                <a:ea typeface="Calibri"/>
                <a:cs typeface="Arial"/>
              </a:rPr>
              <a:t>DNA polymerase reverse transcriptase </a:t>
            </a:r>
            <a:r>
              <a:rPr lang="en-US" sz="1400" dirty="0">
                <a:latin typeface="Times New Roman"/>
                <a:ea typeface="Calibri"/>
                <a:cs typeface="Arial"/>
              </a:rPr>
              <a:t>carried by the virus .This DNA copies is then transcribed into viral mRNA by the regular host cell RNA polymerase ( e.g. retroviruses).                                                               </a:t>
            </a:r>
            <a:r>
              <a:rPr lang="en-US" sz="1400" dirty="0">
                <a:latin typeface="Calibri"/>
                <a:ea typeface="Calibri"/>
                <a:cs typeface="Arial"/>
              </a:rPr>
              <a:t/>
            </a:r>
            <a:br>
              <a:rPr lang="en-US" sz="1400" dirty="0">
                <a:latin typeface="Calibri"/>
                <a:ea typeface="Calibri"/>
                <a:cs typeface="Arial"/>
              </a:rPr>
            </a:br>
            <a:endParaRPr lang="ar-IQ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63" y="1880601"/>
            <a:ext cx="5808949" cy="435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47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88832" cy="2160240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sz="1600" dirty="0" smtClean="0">
                <a:latin typeface="Times New Roman"/>
                <a:ea typeface="Calibri"/>
                <a:cs typeface="Arial"/>
              </a:rPr>
              <a:t>Early </a:t>
            </a:r>
            <a:r>
              <a:rPr lang="en-US" sz="1600" dirty="0">
                <a:latin typeface="Times New Roman"/>
                <a:ea typeface="Calibri"/>
                <a:cs typeface="Arial"/>
              </a:rPr>
              <a:t>viral proteins synthesis (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translation)</a:t>
            </a:r>
            <a:r>
              <a:rPr lang="en-US" sz="1600" dirty="0">
                <a:latin typeface="Times New Roman"/>
                <a:ea typeface="Calibri"/>
                <a:cs typeface="Arial"/>
              </a:rPr>
              <a:t> 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occurring </a:t>
            </a:r>
            <a:r>
              <a:rPr lang="en-US" sz="1600" dirty="0">
                <a:latin typeface="Times New Roman"/>
                <a:ea typeface="Calibri"/>
                <a:cs typeface="Arial"/>
              </a:rPr>
              <a:t>before genome replication</a:t>
            </a:r>
            <a:r>
              <a:rPr lang="en-US" sz="1600" dirty="0">
                <a:latin typeface="Calibri"/>
                <a:ea typeface="Calibri"/>
                <a:cs typeface="Arial"/>
              </a:rPr>
              <a:t/>
            </a:r>
            <a:br>
              <a:rPr lang="en-US" sz="1600" dirty="0">
                <a:latin typeface="Calibri"/>
                <a:ea typeface="Calibri"/>
                <a:cs typeface="Arial"/>
              </a:rPr>
            </a:br>
            <a:r>
              <a:rPr lang="en-US" sz="1600" dirty="0">
                <a:latin typeface="Times New Roman"/>
                <a:ea typeface="Calibri"/>
              </a:rPr>
              <a:t>Once the viral mRNA of either DNA or RNA viruses is synthesized , it is translate by host cell ribosomes into viral proteins .Some of which are early proteins </a:t>
            </a:r>
            <a:r>
              <a:rPr lang="en-US" sz="1600" dirty="0" err="1">
                <a:latin typeface="Times New Roman"/>
                <a:ea typeface="Calibri"/>
              </a:rPr>
              <a:t>i.e</a:t>
            </a:r>
            <a:r>
              <a:rPr lang="en-US" sz="1600" dirty="0">
                <a:latin typeface="Times New Roman"/>
                <a:ea typeface="Calibri"/>
              </a:rPr>
              <a:t> enzymes required for replication of viral genome ,and others of which are late proteins , </a:t>
            </a:r>
            <a:r>
              <a:rPr lang="en-US" sz="1600" dirty="0" err="1">
                <a:latin typeface="Times New Roman"/>
                <a:ea typeface="Calibri"/>
              </a:rPr>
              <a:t>i.e</a:t>
            </a:r>
            <a:r>
              <a:rPr lang="en-US" sz="1600" dirty="0">
                <a:latin typeface="Times New Roman"/>
                <a:ea typeface="Calibri"/>
              </a:rPr>
              <a:t> structural proteins of the progeny viruses. </a:t>
            </a:r>
            <a:endParaRPr lang="ar-IQ" sz="16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800100" y="2960948"/>
            <a:ext cx="7543800" cy="3312368"/>
          </a:xfrm>
        </p:spPr>
        <p:txBody>
          <a:bodyPr>
            <a:normAutofit/>
          </a:bodyPr>
          <a:lstStyle/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800" dirty="0" smtClean="0">
                <a:ea typeface="Calibri"/>
                <a:cs typeface="Arial"/>
              </a:rPr>
              <a:t>Early </a:t>
            </a:r>
            <a:r>
              <a:rPr lang="en-US" sz="1800" dirty="0">
                <a:ea typeface="Calibri"/>
                <a:cs typeface="Arial"/>
              </a:rPr>
              <a:t>viral mRNA synthesis              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indent="0" algn="just" rtl="0">
              <a:buNone/>
            </a:pPr>
            <a:r>
              <a:rPr lang="en-US" sz="1800" dirty="0">
                <a:ea typeface="Calibri"/>
              </a:rPr>
              <a:t>Early viral proteins </a:t>
            </a:r>
            <a:r>
              <a:rPr lang="en-US" sz="1800" dirty="0" smtClean="0">
                <a:ea typeface="Calibri"/>
              </a:rPr>
              <a:t>synthesis</a:t>
            </a:r>
          </a:p>
          <a:p>
            <a:pPr algn="just" rtl="0"/>
            <a:endParaRPr lang="en-US" sz="1800" dirty="0"/>
          </a:p>
          <a:p>
            <a:pPr algn="just" rtl="0"/>
            <a:endParaRPr lang="en-US" sz="1800" dirty="0" smtClean="0"/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  <a:tabLst>
                <a:tab pos="2249170" algn="l"/>
                <a:tab pos="5278120" algn="r"/>
              </a:tabLst>
            </a:pPr>
            <a:r>
              <a:rPr lang="en-US" sz="1800" dirty="0">
                <a:ea typeface="Calibri"/>
                <a:cs typeface="Arial"/>
              </a:rPr>
              <a:t>Late viral mRNA synthesis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  <a:tabLst>
                <a:tab pos="5278120" algn="r"/>
              </a:tabLst>
            </a:pPr>
            <a:r>
              <a:rPr lang="en-US" sz="1800" dirty="0" smtClean="0">
                <a:ea typeface="Calibri"/>
                <a:cs typeface="Arial"/>
              </a:rPr>
              <a:t>Late </a:t>
            </a:r>
            <a:r>
              <a:rPr lang="en-US" sz="1800" dirty="0">
                <a:ea typeface="Calibri"/>
                <a:cs typeface="Arial"/>
              </a:rPr>
              <a:t>proteins synthesis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/>
            <a:endParaRPr lang="en-US" sz="1800" dirty="0" smtClean="0"/>
          </a:p>
        </p:txBody>
      </p:sp>
      <p:sp>
        <p:nvSpPr>
          <p:cNvPr id="5" name="سهم إلى اليمين 4"/>
          <p:cNvSpPr/>
          <p:nvPr/>
        </p:nvSpPr>
        <p:spPr>
          <a:xfrm>
            <a:off x="3815916" y="3465004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سهم إلى اليمين 5"/>
          <p:cNvSpPr/>
          <p:nvPr/>
        </p:nvSpPr>
        <p:spPr>
          <a:xfrm>
            <a:off x="3826835" y="5007790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35250"/>
            <a:ext cx="3032500" cy="101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32354"/>
            <a:ext cx="3032500" cy="93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19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71392"/>
          </a:xfrm>
        </p:spPr>
        <p:txBody>
          <a:bodyPr>
            <a:normAutofit fontScale="92500"/>
          </a:bodyPr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a typeface="Calibri"/>
              </a:rPr>
              <a:t>C- Assembly and release: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Calibri"/>
              </a:rPr>
              <a:t>The progeny particles are assembled by packaging the viral nucleic acid within the capsid proteins. Virus particles are released from the cell by either of two processes: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algn="just" rtl="0">
              <a:lnSpc>
                <a:spcPct val="150000"/>
              </a:lnSpc>
              <a:spcAft>
                <a:spcPts val="200"/>
              </a:spcAft>
            </a:pPr>
            <a:r>
              <a:rPr lang="en-US" b="1" dirty="0">
                <a:solidFill>
                  <a:srgbClr val="000000"/>
                </a:solidFill>
                <a:ea typeface="Calibri"/>
              </a:rPr>
              <a:t>1- Rupture of the cell membrane and release of mature particles (un-enveloped viruses ).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a typeface="Calibri"/>
              </a:rPr>
              <a:t>2- budding through the outer cell membrane (enveloped viruses).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010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85800"/>
            <a:ext cx="6693350" cy="54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46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a typeface="Calibri"/>
              </a:rPr>
              <a:t>The effect of viral replication on host cell: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ea typeface="Calibri"/>
              </a:rPr>
              <a:t>Death of the cell </a:t>
            </a:r>
            <a:r>
              <a:rPr lang="en-US" dirty="0">
                <a:solidFill>
                  <a:srgbClr val="000000"/>
                </a:solidFill>
                <a:ea typeface="Calibri"/>
              </a:rPr>
              <a:t>is probably due to inhibition of synthesis of protein and nucleic acid or due to </a:t>
            </a:r>
            <a:r>
              <a:rPr lang="en-US" dirty="0" err="1">
                <a:solidFill>
                  <a:srgbClr val="000000"/>
                </a:solidFill>
                <a:ea typeface="Calibri"/>
              </a:rPr>
              <a:t>lysis</a:t>
            </a:r>
            <a:r>
              <a:rPr lang="en-US" dirty="0">
                <a:solidFill>
                  <a:srgbClr val="000000"/>
                </a:solidFill>
                <a:ea typeface="Calibri"/>
              </a:rPr>
              <a:t> of cell membrane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Calibri"/>
              </a:rPr>
              <a:t>Formation of </a:t>
            </a:r>
            <a:r>
              <a:rPr lang="en-US" b="1" dirty="0">
                <a:solidFill>
                  <a:srgbClr val="000000"/>
                </a:solidFill>
                <a:ea typeface="Calibri"/>
              </a:rPr>
              <a:t>inclusion bodies </a:t>
            </a:r>
            <a:r>
              <a:rPr lang="en-US" dirty="0">
                <a:solidFill>
                  <a:srgbClr val="000000"/>
                </a:solidFill>
                <a:ea typeface="Calibri"/>
              </a:rPr>
              <a:t>in nucleus or cytoplasm which contain viral particles such as </a:t>
            </a:r>
            <a:r>
              <a:rPr lang="en-US" dirty="0" err="1">
                <a:solidFill>
                  <a:srgbClr val="000000"/>
                </a:solidFill>
                <a:ea typeface="Calibri"/>
              </a:rPr>
              <a:t>Negri</a:t>
            </a:r>
            <a:r>
              <a:rPr lang="en-US" dirty="0">
                <a:solidFill>
                  <a:srgbClr val="000000"/>
                </a:solidFill>
                <a:ea typeface="Calibri"/>
              </a:rPr>
              <a:t> bodies found in rabies virus infected brain neurons .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ea typeface="Calibri"/>
              </a:rPr>
              <a:t>Gaint</a:t>
            </a:r>
            <a:r>
              <a:rPr lang="en-US" b="1" dirty="0">
                <a:solidFill>
                  <a:srgbClr val="000000"/>
                </a:solidFill>
                <a:ea typeface="Calibri"/>
              </a:rPr>
              <a:t> cells </a:t>
            </a:r>
            <a:r>
              <a:rPr lang="en-US" dirty="0">
                <a:solidFill>
                  <a:srgbClr val="000000"/>
                </a:solidFill>
                <a:ea typeface="Calibri"/>
              </a:rPr>
              <a:t>are formed due to fusion of virus-infected cell, these occur as a result of cell membrane changes ,which are probably caused by the insertion of viral protein into the cell membrane such as herpes viruses.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Calibri"/>
              </a:rPr>
              <a:t>Infection of the host cell with certain viruses causes </a:t>
            </a:r>
            <a:r>
              <a:rPr lang="en-US" b="1" dirty="0">
                <a:solidFill>
                  <a:srgbClr val="000000"/>
                </a:solidFill>
                <a:ea typeface="Calibri"/>
              </a:rPr>
              <a:t>malignant transformation </a:t>
            </a:r>
            <a:r>
              <a:rPr lang="en-US" dirty="0">
                <a:solidFill>
                  <a:srgbClr val="000000"/>
                </a:solidFill>
                <a:ea typeface="Calibri"/>
              </a:rPr>
              <a:t>( increase or decrease division of the cell).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Some viruses may be cause </a:t>
            </a:r>
            <a:r>
              <a:rPr lang="en-US" b="1" dirty="0">
                <a:solidFill>
                  <a:srgbClr val="000000"/>
                </a:solidFill>
                <a:ea typeface="Calibri"/>
                <a:cs typeface="Times New Roman"/>
              </a:rPr>
              <a:t>morphological changes </a:t>
            </a: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in surface of host cell (especially enveloped viruses).                                                         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41585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034594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11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Replication of viruses</a:t>
            </a:r>
            <a:endParaRPr lang="en-US" sz="4800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Lecture 3                                     </a:t>
            </a:r>
            <a:r>
              <a:rPr lang="ar-IQ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</a:t>
            </a:r>
            <a:r>
              <a:rPr lang="ar-IQ" sz="2800" dirty="0" smtClean="0">
                <a:solidFill>
                  <a:srgbClr val="FF0000"/>
                </a:solidFill>
              </a:rPr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</a:t>
            </a:r>
            <a:endParaRPr lang="ar-IQ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4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fontScale="92500" lnSpcReduction="20000"/>
          </a:bodyPr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Viruses multiply only in living cells. The host cell provides the energy and synthetic machinery and the low-molecular- weight precursors for the synthesis of viral proteins and nucleic acids. The viral nucleic acid carries the genetic specificity to code for all of the virus-specific macromolecules in a highly organized fashion .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For a virus to replicate, </a:t>
            </a:r>
            <a:r>
              <a:rPr lang="en-US" b="1" dirty="0">
                <a:solidFill>
                  <a:srgbClr val="000000"/>
                </a:solidFill>
                <a:ea typeface="Calibri"/>
                <a:cs typeface="Times New Roman"/>
              </a:rPr>
              <a:t>viral proteins must be synthesized by the host cell protein-synthesizing machinery</a:t>
            </a: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. Therefore, the virus genome must be able to </a:t>
            </a:r>
            <a:r>
              <a:rPr lang="en-US" b="1" dirty="0">
                <a:solidFill>
                  <a:srgbClr val="000000"/>
                </a:solidFill>
                <a:ea typeface="Calibri"/>
                <a:cs typeface="Times New Roman"/>
              </a:rPr>
              <a:t>produce a functional mRNA</a:t>
            </a: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. Various mechanisms have been identified that allow viral RNAs to compete successfully with cellular mRNAs to produce adequate amounts of viral proteins.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7485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196752"/>
            <a:ext cx="7543800" cy="3886200"/>
          </a:xfrm>
        </p:spPr>
        <p:txBody>
          <a:bodyPr>
            <a:normAutofit fontScale="92500"/>
          </a:bodyPr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a typeface="Calibri"/>
                <a:cs typeface="Times New Roman"/>
              </a:rPr>
              <a:t>The unique feature of viral multiplication is that soon after interaction with a host cell the infecting </a:t>
            </a:r>
            <a:r>
              <a:rPr lang="en-US" b="1" dirty="0" err="1">
                <a:solidFill>
                  <a:srgbClr val="000000"/>
                </a:solidFill>
                <a:ea typeface="Calibri"/>
                <a:cs typeface="Times New Roman"/>
              </a:rPr>
              <a:t>virion</a:t>
            </a:r>
            <a:r>
              <a:rPr lang="en-US" b="1" dirty="0">
                <a:solidFill>
                  <a:srgbClr val="000000"/>
                </a:solidFill>
                <a:ea typeface="Calibri"/>
                <a:cs typeface="Times New Roman"/>
              </a:rPr>
              <a:t> is disrupted and its measurable infectivity is lost. This phase of the growth cycle is called the eclipse period; its duration varies depending on both the particular virus and the host cell, and it is followed by an interval of rapid accumulation of infectious progeny virus particles</a:t>
            </a: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7021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 fontScale="85000" lnSpcReduction="20000"/>
          </a:bodyPr>
          <a:lstStyle/>
          <a:p>
            <a:pPr marL="0" indent="0" algn="just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ea typeface="Calibri"/>
                <a:cs typeface="Times New Roman"/>
              </a:rPr>
              <a:t>     General </a:t>
            </a:r>
            <a:r>
              <a:rPr lang="en-US" b="1" dirty="0">
                <a:solidFill>
                  <a:srgbClr val="000000"/>
                </a:solidFill>
                <a:ea typeface="Calibri"/>
                <a:cs typeface="Times New Roman"/>
              </a:rPr>
              <a:t>Steps in Viral Replication Cycles </a:t>
            </a: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: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A variety of different viral strategies have evolved for accomplishing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marL="0" indent="0" algn="just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multiplication in parasitized host cells. Although the details vary from group to group, the general outline of the replication cycles is similar.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marL="0" indent="0" algn="just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ea typeface="Calibri"/>
                <a:cs typeface="Times New Roman"/>
              </a:rPr>
              <a:t>     A</a:t>
            </a:r>
            <a:r>
              <a:rPr lang="en-US" b="1" dirty="0">
                <a:solidFill>
                  <a:srgbClr val="000000"/>
                </a:solidFill>
                <a:ea typeface="Calibri"/>
                <a:cs typeface="Times New Roman"/>
              </a:rPr>
              <a:t>. Attachment, Penetration, and </a:t>
            </a:r>
            <a:r>
              <a:rPr lang="en-US" b="1" dirty="0" err="1">
                <a:solidFill>
                  <a:srgbClr val="000000"/>
                </a:solidFill>
                <a:ea typeface="Calibri"/>
                <a:cs typeface="Times New Roman"/>
              </a:rPr>
              <a:t>Uncoating</a:t>
            </a:r>
            <a:r>
              <a:rPr lang="en-US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algn="just" rtl="0">
              <a:lnSpc>
                <a:spcPct val="170000"/>
              </a:lnSpc>
            </a:pPr>
            <a:r>
              <a:rPr lang="en-US" dirty="0">
                <a:ea typeface="Calibri"/>
              </a:rPr>
              <a:t>The first step in viral infection is </a:t>
            </a:r>
            <a:r>
              <a:rPr lang="en-US" b="1" dirty="0">
                <a:ea typeface="Calibri"/>
              </a:rPr>
              <a:t>attachment</a:t>
            </a:r>
            <a:r>
              <a:rPr lang="en-US" dirty="0">
                <a:ea typeface="Calibri"/>
              </a:rPr>
              <a:t>, interaction of  a </a:t>
            </a:r>
            <a:r>
              <a:rPr lang="en-US" dirty="0" err="1">
                <a:ea typeface="Calibri"/>
              </a:rPr>
              <a:t>virion</a:t>
            </a:r>
            <a:r>
              <a:rPr lang="en-US" dirty="0">
                <a:ea typeface="Calibri"/>
              </a:rPr>
              <a:t> with </a:t>
            </a:r>
            <a:r>
              <a:rPr lang="en-US" b="1" dirty="0">
                <a:ea typeface="Calibri"/>
              </a:rPr>
              <a:t>a specific receptor site </a:t>
            </a:r>
            <a:r>
              <a:rPr lang="en-US" dirty="0">
                <a:ea typeface="Calibri"/>
              </a:rPr>
              <a:t>on the surface of a cell. </a:t>
            </a:r>
            <a:endParaRPr lang="en-US" dirty="0" smtClean="0">
              <a:ea typeface="Calibri"/>
            </a:endParaRPr>
          </a:p>
          <a:p>
            <a:pPr algn="just" rtl="0">
              <a:lnSpc>
                <a:spcPct val="170000"/>
              </a:lnSpc>
            </a:pPr>
            <a:r>
              <a:rPr lang="en-US" dirty="0" smtClean="0">
                <a:ea typeface="Calibri"/>
              </a:rPr>
              <a:t>Receptor </a:t>
            </a:r>
            <a:r>
              <a:rPr lang="en-US" dirty="0">
                <a:ea typeface="Calibri"/>
              </a:rPr>
              <a:t>molecules differ for different viruses but are generally glycoproteins. In some cases, the virus binds protein sequences (</a:t>
            </a:r>
            <a:r>
              <a:rPr lang="en-US" dirty="0" err="1">
                <a:ea typeface="Calibri"/>
              </a:rPr>
              <a:t>eg</a:t>
            </a:r>
            <a:r>
              <a:rPr lang="en-US" dirty="0">
                <a:ea typeface="Calibri"/>
              </a:rPr>
              <a:t>, </a:t>
            </a:r>
            <a:r>
              <a:rPr lang="en-US" dirty="0" err="1">
                <a:ea typeface="Calibri"/>
              </a:rPr>
              <a:t>picornaviruses</a:t>
            </a:r>
            <a:r>
              <a:rPr lang="en-US" dirty="0">
                <a:ea typeface="Calibri"/>
              </a:rPr>
              <a:t>) and in others oligosaccharides (</a:t>
            </a:r>
            <a:r>
              <a:rPr lang="en-US" dirty="0" err="1">
                <a:ea typeface="Calibri"/>
              </a:rPr>
              <a:t>eg</a:t>
            </a:r>
            <a:r>
              <a:rPr lang="en-US" dirty="0">
                <a:ea typeface="Calibri"/>
              </a:rPr>
              <a:t>, </a:t>
            </a:r>
            <a:r>
              <a:rPr lang="en-US" dirty="0" err="1">
                <a:ea typeface="Calibri"/>
              </a:rPr>
              <a:t>orthomyxoviruses</a:t>
            </a:r>
            <a:r>
              <a:rPr lang="en-US" dirty="0">
                <a:ea typeface="Calibri"/>
              </a:rPr>
              <a:t> and </a:t>
            </a:r>
            <a:r>
              <a:rPr lang="en-US" dirty="0" err="1">
                <a:ea typeface="Calibri"/>
              </a:rPr>
              <a:t>paramyxoviruses</a:t>
            </a:r>
            <a:r>
              <a:rPr lang="en-US" dirty="0">
                <a:ea typeface="Calibri"/>
              </a:rPr>
              <a:t>).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2846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75448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a typeface="Calibri"/>
                <a:cs typeface="Arial"/>
              </a:rPr>
              <a:t>In some systems, this is accomplished by receptor-mediated </a:t>
            </a:r>
            <a:r>
              <a:rPr lang="en-US" sz="2000" b="1" dirty="0">
                <a:ea typeface="Calibri"/>
                <a:cs typeface="Arial"/>
              </a:rPr>
              <a:t>endocytosis, </a:t>
            </a:r>
            <a:r>
              <a:rPr lang="en-US" sz="2000" dirty="0">
                <a:ea typeface="Calibri"/>
                <a:cs typeface="Arial"/>
              </a:rPr>
              <a:t>with uptake of the ingested virus particles within endosomes. There are also examples of direct penetration of virus particles </a:t>
            </a:r>
            <a:r>
              <a:rPr lang="en-US" sz="2000" b="1" dirty="0">
                <a:ea typeface="Calibri"/>
                <a:cs typeface="Arial"/>
              </a:rPr>
              <a:t>across the plasma membrane</a:t>
            </a:r>
            <a:r>
              <a:rPr lang="en-US" sz="2000" dirty="0">
                <a:ea typeface="Calibri"/>
                <a:cs typeface="Arial"/>
              </a:rPr>
              <a:t>. In other cases, </a:t>
            </a:r>
            <a:r>
              <a:rPr lang="en-US" sz="2000" b="1" dirty="0">
                <a:ea typeface="Calibri"/>
                <a:cs typeface="Arial"/>
              </a:rPr>
              <a:t>there is fusion of the </a:t>
            </a:r>
            <a:r>
              <a:rPr lang="en-US" sz="2000" b="1" dirty="0" err="1">
                <a:ea typeface="Calibri"/>
                <a:cs typeface="Arial"/>
              </a:rPr>
              <a:t>virion</a:t>
            </a:r>
            <a:r>
              <a:rPr lang="en-US" sz="2000" b="1" dirty="0">
                <a:ea typeface="Calibri"/>
                <a:cs typeface="Arial"/>
              </a:rPr>
              <a:t> envelope with the plasma membrane of the cell</a:t>
            </a:r>
            <a:r>
              <a:rPr lang="en-US" sz="2000" dirty="0">
                <a:ea typeface="Calibri"/>
                <a:cs typeface="Arial"/>
              </a:rPr>
              <a:t>. Those systems involve the interaction of a viral fusion protein with a second cellular receptor or </a:t>
            </a:r>
            <a:r>
              <a:rPr lang="en-US" sz="2000" dirty="0" err="1">
                <a:ea typeface="Calibri"/>
                <a:cs typeface="Arial"/>
              </a:rPr>
              <a:t>coreceptor</a:t>
            </a:r>
            <a:r>
              <a:rPr lang="en-US" sz="2000" dirty="0">
                <a:ea typeface="Calibri"/>
                <a:cs typeface="Arial"/>
              </a:rPr>
              <a:t>. 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8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19464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b="1" dirty="0" err="1" smtClean="0">
                <a:ea typeface="Calibri"/>
                <a:cs typeface="Arial"/>
              </a:rPr>
              <a:t>Uncoating</a:t>
            </a:r>
            <a:r>
              <a:rPr lang="en-US" b="1" dirty="0" smtClean="0">
                <a:ea typeface="Calibri"/>
                <a:cs typeface="Arial"/>
              </a:rPr>
              <a:t>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dirty="0">
                <a:ea typeface="Calibri"/>
                <a:cs typeface="Arial"/>
              </a:rPr>
              <a:t>Occurs concomitantly with or shortly after penetration. </a:t>
            </a:r>
            <a:r>
              <a:rPr lang="en-US" dirty="0" err="1">
                <a:ea typeface="Calibri"/>
                <a:cs typeface="Arial"/>
              </a:rPr>
              <a:t>Uncoating</a:t>
            </a:r>
            <a:r>
              <a:rPr lang="en-US" dirty="0">
                <a:ea typeface="Calibri"/>
                <a:cs typeface="Arial"/>
              </a:rPr>
              <a:t> is the physical separation of the viral nucleic acid from the outer structural components of the </a:t>
            </a:r>
            <a:r>
              <a:rPr lang="en-US" dirty="0" err="1">
                <a:ea typeface="Calibri"/>
                <a:cs typeface="Arial"/>
              </a:rPr>
              <a:t>virion</a:t>
            </a:r>
            <a:r>
              <a:rPr lang="en-US" dirty="0">
                <a:ea typeface="Calibri"/>
                <a:cs typeface="Arial"/>
              </a:rPr>
              <a:t> so that it can function. </a:t>
            </a:r>
            <a:endParaRPr lang="en-US" dirty="0" smtClean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b="1" dirty="0" smtClean="0">
                <a:ea typeface="Calibri"/>
                <a:cs typeface="Arial"/>
              </a:rPr>
              <a:t>The </a:t>
            </a:r>
            <a:r>
              <a:rPr lang="en-US" b="1" dirty="0">
                <a:ea typeface="Calibri"/>
                <a:cs typeface="Arial"/>
              </a:rPr>
              <a:t>genome may be released as free nucleic acid (</a:t>
            </a:r>
            <a:r>
              <a:rPr lang="en-US" b="1" dirty="0" err="1">
                <a:ea typeface="Calibri"/>
                <a:cs typeface="Arial"/>
              </a:rPr>
              <a:t>picornaviruses</a:t>
            </a:r>
            <a:r>
              <a:rPr lang="en-US" b="1" dirty="0">
                <a:ea typeface="Calibri"/>
                <a:cs typeface="Arial"/>
              </a:rPr>
              <a:t>) or as a </a:t>
            </a:r>
            <a:r>
              <a:rPr lang="en-US" b="1" dirty="0" err="1">
                <a:ea typeface="Calibri"/>
                <a:cs typeface="Arial"/>
              </a:rPr>
              <a:t>nucleocapsid</a:t>
            </a:r>
            <a:r>
              <a:rPr lang="en-US" b="1" dirty="0">
                <a:ea typeface="Calibri"/>
                <a:cs typeface="Arial"/>
              </a:rPr>
              <a:t> (</a:t>
            </a:r>
            <a:r>
              <a:rPr lang="en-US" b="1" dirty="0" err="1">
                <a:ea typeface="Calibri"/>
                <a:cs typeface="Arial"/>
              </a:rPr>
              <a:t>reoviruses</a:t>
            </a:r>
            <a:r>
              <a:rPr lang="en-US" b="1" dirty="0">
                <a:ea typeface="Calibri"/>
                <a:cs typeface="Arial"/>
              </a:rPr>
              <a:t>). </a:t>
            </a:r>
            <a:r>
              <a:rPr lang="en-US" dirty="0">
                <a:ea typeface="Calibri"/>
                <a:cs typeface="Arial"/>
              </a:rPr>
              <a:t>The </a:t>
            </a:r>
            <a:r>
              <a:rPr lang="en-US" dirty="0" err="1">
                <a:ea typeface="Calibri"/>
                <a:cs typeface="Arial"/>
              </a:rPr>
              <a:t>nucleocapsids</a:t>
            </a:r>
            <a:r>
              <a:rPr lang="en-US" dirty="0">
                <a:ea typeface="Calibri"/>
                <a:cs typeface="Arial"/>
              </a:rPr>
              <a:t> usually contain polymerases. </a:t>
            </a:r>
            <a:r>
              <a:rPr lang="en-US" dirty="0" err="1">
                <a:ea typeface="Calibri"/>
                <a:cs typeface="Arial"/>
              </a:rPr>
              <a:t>Uncoating</a:t>
            </a:r>
            <a:r>
              <a:rPr lang="en-US" dirty="0">
                <a:ea typeface="Calibri"/>
                <a:cs typeface="Arial"/>
              </a:rPr>
              <a:t> may </a:t>
            </a:r>
            <a:r>
              <a:rPr lang="en-US" b="1" dirty="0">
                <a:ea typeface="Calibri"/>
                <a:cs typeface="Arial"/>
              </a:rPr>
              <a:t>require acidic pH </a:t>
            </a:r>
            <a:r>
              <a:rPr lang="en-US" dirty="0">
                <a:ea typeface="Calibri"/>
                <a:cs typeface="Arial"/>
              </a:rPr>
              <a:t>in the endosome. The infectivity of the parental virus is lost at the </a:t>
            </a:r>
            <a:r>
              <a:rPr lang="en-US" dirty="0" err="1">
                <a:ea typeface="Calibri"/>
                <a:cs typeface="Arial"/>
              </a:rPr>
              <a:t>uncoating</a:t>
            </a:r>
            <a:r>
              <a:rPr lang="en-US" dirty="0">
                <a:ea typeface="Calibri"/>
                <a:cs typeface="Arial"/>
              </a:rPr>
              <a:t> stage.                                                         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dirty="0">
                <a:ea typeface="Calibri"/>
                <a:cs typeface="Arial"/>
              </a:rPr>
              <a:t>Viruses are the only infectious agents for which dissolution of the infecting agent is an obligatory step in the replicative pathway.                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>
              <a:buFont typeface="Wingdings" pitchFamily="2" charset="2"/>
              <a:buChar char="v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6249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19464"/>
          </a:xfrm>
        </p:spPr>
        <p:txBody>
          <a:bodyPr>
            <a:normAutofit fontScale="92500" lnSpcReduction="10000"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a typeface="Calibri"/>
                <a:cs typeface="Arial"/>
              </a:rPr>
              <a:t>B. Expression of Viral Genomes and Synthesis of Viral Components : 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800" b="1" dirty="0" smtClean="0">
                <a:ea typeface="Calibri"/>
                <a:cs typeface="Arial"/>
              </a:rPr>
              <a:t>The </a:t>
            </a:r>
            <a:r>
              <a:rPr lang="en-US" sz="1800" b="1" dirty="0">
                <a:ea typeface="Calibri"/>
                <a:cs typeface="Arial"/>
              </a:rPr>
              <a:t>synthetic phase of the viral replicative cycle ensues after </a:t>
            </a:r>
            <a:r>
              <a:rPr lang="en-US" sz="1800" b="1" dirty="0" err="1">
                <a:ea typeface="Calibri"/>
                <a:cs typeface="Arial"/>
              </a:rPr>
              <a:t>uncoating</a:t>
            </a:r>
            <a:r>
              <a:rPr lang="en-US" sz="1800" b="1" dirty="0">
                <a:ea typeface="Calibri"/>
                <a:cs typeface="Arial"/>
              </a:rPr>
              <a:t> of </a:t>
            </a:r>
            <a:r>
              <a:rPr lang="en-US" sz="1800" b="1" dirty="0" smtClean="0">
                <a:ea typeface="Calibri"/>
                <a:cs typeface="Arial"/>
              </a:rPr>
              <a:t>      the </a:t>
            </a:r>
            <a:r>
              <a:rPr lang="en-US" sz="1800" b="1" dirty="0">
                <a:ea typeface="Calibri"/>
                <a:cs typeface="Arial"/>
              </a:rPr>
              <a:t>viral genome</a:t>
            </a:r>
            <a:r>
              <a:rPr lang="en-US" sz="1800" dirty="0">
                <a:ea typeface="Calibri"/>
                <a:cs typeface="Arial"/>
              </a:rPr>
              <a:t>.                                                               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sz="1800" dirty="0" smtClean="0">
                <a:ea typeface="Calibri"/>
                <a:cs typeface="Arial"/>
              </a:rPr>
              <a:t>Early </a:t>
            </a:r>
            <a:r>
              <a:rPr lang="en-US" sz="1800" dirty="0">
                <a:ea typeface="Calibri"/>
                <a:cs typeface="Arial"/>
              </a:rPr>
              <a:t>viral mRNA synthesis( transcription). 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ea typeface="Calibri"/>
                <a:cs typeface="Arial"/>
              </a:rPr>
              <a:t>Various class 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ea typeface="Calibri"/>
                <a:cs typeface="Arial"/>
              </a:rPr>
              <a:t>A-DNA viruses </a:t>
            </a:r>
            <a:endParaRPr lang="en-US" sz="1400" dirty="0">
              <a:solidFill>
                <a:srgbClr val="C00000"/>
              </a:solidFill>
              <a:latin typeface="Calibri"/>
              <a:ea typeface="Calibri"/>
              <a:cs typeface="Arial"/>
            </a:endParaRP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800" dirty="0">
                <a:ea typeface="Calibri"/>
                <a:cs typeface="Arial"/>
              </a:rPr>
              <a:t>The genome of the all DNA viruses consist of double strand (ds) DNA, except for the parvovirus , which have a single strand (</a:t>
            </a:r>
            <a:r>
              <a:rPr lang="en-US" sz="1800" dirty="0" err="1">
                <a:ea typeface="Calibri"/>
                <a:cs typeface="Arial"/>
              </a:rPr>
              <a:t>ss</a:t>
            </a:r>
            <a:r>
              <a:rPr lang="en-US" sz="1800" dirty="0">
                <a:ea typeface="Calibri"/>
                <a:cs typeface="Arial"/>
              </a:rPr>
              <a:t>) DNA genome. Replication in the nucleus and use </a:t>
            </a:r>
            <a:r>
              <a:rPr lang="en-US" sz="1800" b="1" dirty="0">
                <a:ea typeface="Calibri"/>
                <a:cs typeface="Arial"/>
              </a:rPr>
              <a:t>the host cell DNA – dependent RNA polymerase </a:t>
            </a:r>
            <a:r>
              <a:rPr lang="en-US" sz="1800" dirty="0">
                <a:ea typeface="Calibri"/>
                <a:cs typeface="Arial"/>
              </a:rPr>
              <a:t>to synthesize their mRNA, while the pox viruses replicate in the cytoplasm ,they carry their own polymerase within the virus particle.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90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 fontScale="70000" lnSpcReduction="20000"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Arial"/>
              </a:rPr>
              <a:t>B- RNA viruses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Arial"/>
              </a:rPr>
              <a:t>The production of mRNA and viral progeny in RNA viruses: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b="1" dirty="0" err="1">
                <a:ea typeface="Calibri"/>
                <a:cs typeface="Arial"/>
              </a:rPr>
              <a:t>dsRNA</a:t>
            </a:r>
            <a:r>
              <a:rPr lang="en-US" b="1" dirty="0">
                <a:ea typeface="Calibri"/>
                <a:cs typeface="Arial"/>
              </a:rPr>
              <a:t>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include one (+) and one (-) strand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 (-) strand transcribed into mRNA by viral RNA polymerase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 (+) strand is used directly as mRNA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 mRNA is translated into protein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Arial"/>
              </a:rPr>
              <a:t>In single strand RNA (</a:t>
            </a:r>
            <a:r>
              <a:rPr lang="en-US" dirty="0" err="1">
                <a:ea typeface="Calibri"/>
                <a:cs typeface="Arial"/>
              </a:rPr>
              <a:t>ssRNA</a:t>
            </a:r>
            <a:r>
              <a:rPr lang="en-US" dirty="0">
                <a:ea typeface="Calibri"/>
                <a:cs typeface="Arial"/>
              </a:rPr>
              <a:t>),there are</a:t>
            </a:r>
            <a:r>
              <a:rPr lang="en-US" b="1" dirty="0">
                <a:ea typeface="Calibri"/>
                <a:cs typeface="Arial"/>
              </a:rPr>
              <a:t> three different routes </a:t>
            </a:r>
            <a:r>
              <a:rPr lang="en-US" dirty="0">
                <a:ea typeface="Calibri"/>
                <a:cs typeface="Arial"/>
              </a:rPr>
              <a:t>to formation of mRNA :                                                                               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/>
            <a:r>
              <a:rPr lang="en-US" dirty="0">
                <a:ea typeface="Calibri"/>
              </a:rPr>
              <a:t>1-Single strand RNA of positive polarity (+</a:t>
            </a:r>
            <a:r>
              <a:rPr lang="en-US" dirty="0" err="1">
                <a:ea typeface="Calibri"/>
              </a:rPr>
              <a:t>ve</a:t>
            </a:r>
            <a:r>
              <a:rPr lang="en-US" dirty="0">
                <a:ea typeface="Calibri"/>
              </a:rPr>
              <a:t> sense RNA) these viruses use RNA genome directly as mRNA (e.g. poliovirus)  (+) sense :</a:t>
            </a:r>
            <a:r>
              <a:rPr lang="en-US" dirty="0" err="1">
                <a:ea typeface="Calibri"/>
              </a:rPr>
              <a:t>ssRNA</a:t>
            </a:r>
            <a:r>
              <a:rPr lang="en-US" dirty="0">
                <a:ea typeface="Calibri"/>
              </a:rPr>
              <a:t> genome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31347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92</TotalTime>
  <Words>1133</Words>
  <Application>Microsoft Office PowerPoint</Application>
  <PresentationFormat>عرض على الشاشة (3:4)‏</PresentationFormat>
  <Paragraphs>64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NewsPrint</vt:lpstr>
      <vt:lpstr>عرض تقديمي في PowerPoint</vt:lpstr>
      <vt:lpstr>Replication of viruses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3- Single strand RNA of positive polarity (ss RNA + sense): The RNA transcribed to double- strand DNA by the RNA – dependent DNA polymerase reverse transcriptase carried by the virus .This DNA copies is then transcribed into viral mRNA by the regular host cell RNA polymerase ( e.g. retroviruses).                                                                </vt:lpstr>
      <vt:lpstr>Early viral proteins synthesis (translation) occurring before genome replication Once the viral mRNA of either DNA or RNA viruses is synthesized , it is translate by host cell ribosomes into viral proteins .Some of which are early proteins i.e enzymes required for replication of viral genome ,and others of which are late proteins , i.e structural proteins of the progeny viruses.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Alrawasi</dc:creator>
  <cp:lastModifiedBy>DR.Ahmed Saker 2O11</cp:lastModifiedBy>
  <cp:revision>16</cp:revision>
  <dcterms:created xsi:type="dcterms:W3CDTF">2019-09-21T21:22:17Z</dcterms:created>
  <dcterms:modified xsi:type="dcterms:W3CDTF">2019-09-25T19:46:44Z</dcterms:modified>
</cp:coreProperties>
</file>